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2" r:id="rId12"/>
    <p:sldId id="303" r:id="rId13"/>
    <p:sldId id="283" r:id="rId14"/>
    <p:sldId id="30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82117" autoAdjust="0"/>
  </p:normalViewPr>
  <p:slideViewPr>
    <p:cSldViewPr snapToGrid="0">
      <p:cViewPr varScale="1">
        <p:scale>
          <a:sx n="60" d="100"/>
          <a:sy n="60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9F3AB-2062-4F20-887A-90FDDF848FB1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7B940-A165-4153-9E68-ED4AC2A2E0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25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loedva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l.wikipedia.org/wiki/Bloeddruk" TargetMode="External"/><Relationship Id="rId4" Type="http://schemas.openxmlformats.org/officeDocument/2006/relationships/hyperlink" Target="https://nl.wikipedia.org/wiki/Spier_(anatomie)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Geneesmidde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ns-en-gezondheid.infonu.nl/diversen/132257-anatomie-fysiologie-in-10-stappen-het-hart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Vasodilatatie</a:t>
            </a:r>
            <a:r>
              <a:rPr lang="nl-NL" dirty="0" smtClean="0"/>
              <a:t> is het verwijden van de </a:t>
            </a:r>
            <a:r>
              <a:rPr lang="nl-NL" dirty="0" smtClean="0">
                <a:hlinkClick r:id="rId3" tooltip="Bloedvat"/>
              </a:rPr>
              <a:t>bloedvaten</a:t>
            </a:r>
            <a:r>
              <a:rPr lang="nl-NL" dirty="0" smtClean="0"/>
              <a:t> door de daar aanwezige </a:t>
            </a:r>
            <a:r>
              <a:rPr lang="nl-NL" dirty="0" smtClean="0">
                <a:hlinkClick r:id="rId4" tooltip="Spier (anatomie)"/>
              </a:rPr>
              <a:t>spieren</a:t>
            </a:r>
            <a:r>
              <a:rPr lang="nl-NL" dirty="0" smtClean="0"/>
              <a:t>. De functie is om de </a:t>
            </a:r>
            <a:r>
              <a:rPr lang="nl-NL" dirty="0" smtClean="0">
                <a:hlinkClick r:id="rId5" tooltip="Bloeddruk"/>
              </a:rPr>
              <a:t>bloeddruk</a:t>
            </a:r>
            <a:r>
              <a:rPr lang="nl-NL" dirty="0" smtClean="0"/>
              <a:t> te verlagen.</a:t>
            </a:r>
          </a:p>
          <a:p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functie van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vasoconstrictie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onder andere het verhogen van de bloeddruk, voor het compenseren voor een bloedtekort of het beïnvloeden van de </a:t>
            </a:r>
            <a:r>
              <a:rPr lang="nl-NL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nierfiltratie</a:t>
            </a:r>
            <a:r>
              <a:rPr lang="nl-N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om warmteverlies tegen te gaan doordat de vernauwde bloedvaten minder warmte kunnen afgeven aan de omgeving.</a:t>
            </a:r>
            <a:endParaRPr lang="nl-NL" dirty="0" smtClean="0"/>
          </a:p>
          <a:p>
            <a:endParaRPr lang="nl-NL" b="1" dirty="0" smtClean="0"/>
          </a:p>
          <a:p>
            <a:r>
              <a:rPr lang="nl-NL" b="1" dirty="0" smtClean="0"/>
              <a:t>Mechanische wonden: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Door scherp voorwerp of een stomp of ander geweld van buitenaf, zoals steek-, snij-, schaaf-, schot-, scheur- of kneuswond.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Chemische wonden: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Door inwerking van chemische stoffen, zoals sterke zuren, basen, sommige zouten.</a:t>
            </a:r>
            <a:br>
              <a:rPr lang="nl-NL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CCF7-4692-4B83-A9D1-BFCF89B0B63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31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Heparine</a:t>
            </a:r>
            <a:r>
              <a:rPr lang="nl-NL" dirty="0" smtClean="0"/>
              <a:t> is een </a:t>
            </a:r>
            <a:r>
              <a:rPr lang="nl-NL" dirty="0" smtClean="0">
                <a:hlinkClick r:id="rId3" tooltip="Geneesmiddel"/>
              </a:rPr>
              <a:t>medicijn</a:t>
            </a:r>
            <a:r>
              <a:rPr lang="nl-NL" dirty="0" smtClean="0"/>
              <a:t> dat wordt gebruikt bij het voorkomen of behandelen van bloedstolsels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940-A165-4153-9E68-ED4AC2A2E03F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95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dirty="0" smtClean="0"/>
          </a:p>
        </p:txBody>
      </p:sp>
      <p:sp>
        <p:nvSpPr>
          <p:cNvPr id="655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933DBBA-8BA4-4491-8E2A-3712D393236C}" type="slidenum">
              <a:rPr lang="nl-NL" smtClean="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nl-NL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1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CCF7-4692-4B83-A9D1-BFCF89B0B6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25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1CCF7-4692-4B83-A9D1-BFCF89B0B6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98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Intraverneus</a:t>
            </a:r>
            <a:r>
              <a:rPr lang="nl-NL" baseline="0" dirty="0" smtClean="0"/>
              <a:t> = in de ader</a:t>
            </a:r>
          </a:p>
          <a:p>
            <a:endParaRPr lang="nl-NL" baseline="0" dirty="0" smtClean="0"/>
          </a:p>
          <a:p>
            <a:r>
              <a:rPr lang="nl-NL" b="1" dirty="0" smtClean="0"/>
              <a:t>Intra-arterieel</a:t>
            </a:r>
            <a:r>
              <a:rPr lang="nl-NL" dirty="0" smtClean="0"/>
              <a:t>, via de slagader.</a:t>
            </a:r>
          </a:p>
          <a:p>
            <a:r>
              <a:rPr lang="nl-NL" b="1" dirty="0" err="1" smtClean="0"/>
              <a:t>Intrapleuraal</a:t>
            </a:r>
            <a:r>
              <a:rPr lang="nl-NL" dirty="0" smtClean="0"/>
              <a:t>, in de pleuraholtes.</a:t>
            </a:r>
          </a:p>
          <a:p>
            <a:r>
              <a:rPr lang="nl-NL" b="1" dirty="0" smtClean="0"/>
              <a:t>Intralumbaal</a:t>
            </a:r>
            <a:r>
              <a:rPr lang="nl-NL" dirty="0" smtClean="0"/>
              <a:t>, in het ruggenmergvocht.</a:t>
            </a:r>
          </a:p>
          <a:p>
            <a:r>
              <a:rPr lang="nl-NL" b="1" dirty="0" smtClean="0"/>
              <a:t>Intra-osseus</a:t>
            </a:r>
            <a:r>
              <a:rPr lang="nl-NL" dirty="0" smtClean="0"/>
              <a:t>, in het beenmerg.</a:t>
            </a:r>
          </a:p>
          <a:p>
            <a:r>
              <a:rPr lang="nl-NL" b="1" dirty="0" err="1" smtClean="0"/>
              <a:t>Intracardiaal</a:t>
            </a:r>
            <a:r>
              <a:rPr lang="nl-NL" dirty="0" smtClean="0"/>
              <a:t>, rechtstreeks in de </a:t>
            </a:r>
            <a:r>
              <a:rPr lang="nl-NL" dirty="0" smtClean="0">
                <a:hlinkClick r:id="rId3" tooltip="Anatomie &amp; fysiologie in 10 stappen – het hart"/>
              </a:rPr>
              <a:t>hartspier</a:t>
            </a:r>
            <a:r>
              <a:rPr lang="nl-NL" dirty="0" smtClean="0"/>
              <a:t> of in de hartkamer (ventrikel).</a:t>
            </a:r>
          </a:p>
          <a:p>
            <a:r>
              <a:rPr lang="nl-NL" b="1" dirty="0" smtClean="0"/>
              <a:t>Intra-articulair</a:t>
            </a:r>
            <a:r>
              <a:rPr lang="nl-NL" dirty="0" smtClean="0"/>
              <a:t>, in het gewricht.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940-A165-4153-9E68-ED4AC2A2E03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76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E6F1B-983E-40D8-BE88-C85B27022DF4}" type="slidenum">
              <a:rPr lang="nl-NL" smtClean="0">
                <a:latin typeface="Times New Roman" pitchFamily="18" charset="0"/>
              </a:rPr>
              <a:pPr eaLnBrk="1" hangingPunct="1"/>
              <a:t>11</a:t>
            </a:fld>
            <a:endParaRPr lang="nl-N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2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940-A165-4153-9E68-ED4AC2A2E03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4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5 regels met betrekking tot medicatie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Juiste tijd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Juiste persoon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Juiste medicatie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Juiste dosis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 Juiste manier van toediening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940-A165-4153-9E68-ED4AC2A2E03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22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Hierna alle technieken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940-A165-4153-9E68-ED4AC2A2E03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66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55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7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94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89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05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22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9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46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327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15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1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94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17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51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5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8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5D3E-BE5A-470B-84AE-8818CF18B85A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4677-6A8B-4C6C-B2A4-19E9B8BEB1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8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nl/url?sa=i&amp;rct=j&amp;q=&amp;source=images&amp;cd=&amp;cad=rja&amp;docid=H2VAuVMByqTHeM&amp;tbnid=B_lsET9oFKNBIM:&amp;ved=0CAUQjRw&amp;url=http://www.skillslab.ugent.be/leerpadInjectie/05IDinjecties.htm&amp;ei=v5y8UfrGLsiV0AW42oDACw&amp;bvm=bv.47883778,d.d2k&amp;psig=AFQjCNGoUtj8r1OmS51f8D4j9eWIqRKL8A&amp;ust=1371401754556343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ructivity.nl/films-abc.php?filmpje=Injecteren,%20subcutaan&amp;code=Injecterensubcutaa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ructivity.nl/films-abc.php?filmpje=Injecteren,%20intramusculair&amp;code=Injecterenintramusculai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6572" y="1581337"/>
            <a:ext cx="12749349" cy="1825096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Module 8: verpleegtechnisch handelen 1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16033" y="4393355"/>
            <a:ext cx="8064137" cy="685800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Lesweek 6: injecteren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81" y="431073"/>
            <a:ext cx="2889652" cy="10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skillslab.ugent.be/images/imagesLeerpaden/injecties/vgl_IM-_C_I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916832"/>
            <a:ext cx="8516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Plaatsen voor injectie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362607" y="1916832"/>
            <a:ext cx="11143593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bovenste buitenste kwadrant van het bovenbeen; (2 handen boven de knie, 1 hand vanuit de liesplooi)</a:t>
            </a:r>
          </a:p>
          <a:p>
            <a:pPr eaLnBrk="1" hangingPunct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bovenste buitenste kwadrant van de bilspier; (trek een denkbeeldige lijn van het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zitbeen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naar het hoogste punt bekkenkam en een denkbeeldige lijn tussen de bilnaad en het bekken)</a:t>
            </a:r>
          </a:p>
          <a:p>
            <a:pPr eaLnBrk="1" hangingPunct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bovenste buitenste kwadrant van de bovenarm.</a:t>
            </a:r>
          </a:p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458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83888"/>
            <a:ext cx="11787963" cy="67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0194" y="275642"/>
            <a:ext cx="8610600" cy="12930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Injecteer nooit in: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29685" y="1734207"/>
            <a:ext cx="8229600" cy="4824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NL" sz="1800" dirty="0"/>
              <a:t>    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  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buurt van grote bloedvaten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    littekenweefsel en moedervlekken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    plaatsen die ontstoken of pijnlijk zijn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    verlamde ledematen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    ledematen met trombose of oedeem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    plaatsen met rode of blauwe verkleuringen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    een geopereerd of te opereren gebied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      een hematoom of plaatsen die hard aanvoelen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    een arm of been met een infuus of shunt</a:t>
            </a:r>
          </a:p>
          <a:p>
            <a:pPr eaLnBrk="1"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      in arm of been waarvan lymfklieren verwijderd zijn</a:t>
            </a:r>
          </a:p>
        </p:txBody>
      </p:sp>
    </p:spTree>
    <p:extLst>
      <p:ext uri="{BB962C8B-B14F-4D97-AF65-F5344CB8AC3E}">
        <p14:creationId xmlns:p14="http://schemas.microsoft.com/office/powerpoint/2010/main" val="465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169"/>
            <a:ext cx="3459697" cy="32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5" y="3973046"/>
            <a:ext cx="2074278" cy="27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hemat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91" y="226857"/>
            <a:ext cx="2619710" cy="35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490" y="40233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moedervl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67" y="3973046"/>
            <a:ext cx="3293478" cy="24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tromboseb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05" y="733474"/>
            <a:ext cx="2667836" cy="42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1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5049" y="551793"/>
            <a:ext cx="8229600" cy="1196752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Informeren van de zorgvrager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6757" y="1397010"/>
            <a:ext cx="9946402" cy="5256584"/>
          </a:xfrm>
        </p:spPr>
        <p:txBody>
          <a:bodyPr>
            <a:normAutofit fontScale="92500" lnSpcReduction="20000"/>
          </a:bodyPr>
          <a:lstStyle/>
          <a:p>
            <a:endParaRPr lang="nl-NL" sz="2900" dirty="0">
              <a:latin typeface="Calibri" pitchFamily="34" charset="0"/>
              <a:cs typeface="Calibri" pitchFamily="34" charset="0"/>
            </a:endParaRPr>
          </a:p>
          <a:p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Informeren van de zorgvrager:</a:t>
            </a:r>
          </a:p>
          <a:p>
            <a:pPr marL="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Waarom geef je een injectie?</a:t>
            </a:r>
          </a:p>
          <a:p>
            <a:pPr lvl="2"/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Op welke plaats van het lichaam wordt de injectie gegeven?</a:t>
            </a:r>
          </a:p>
          <a:p>
            <a:pPr lvl="2"/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Mogelijk ervaren van pijn door injectie</a:t>
            </a:r>
          </a:p>
          <a:p>
            <a:pPr lvl="2"/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Mogelijke klachten/bijwerkingen</a:t>
            </a:r>
          </a:p>
          <a:p>
            <a:pPr lvl="2"/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Hoe kan de zorgvrager zich ontspannen?</a:t>
            </a:r>
          </a:p>
          <a:p>
            <a:pPr lvl="2"/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Wie te waarschuwen bij klachten?</a:t>
            </a:r>
          </a:p>
          <a:p>
            <a:pPr marL="914400" lvl="2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Pijn: injecteren zelf is niet zo pijnlijk, met name de ingespoten vloeistof kan meer pijnklachten veroorzaken omdat deze bijvoorbeeld erg dik is.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Prikangst: mensen kunnen erg bang zijn om een injectie te krijgen. Belangrijk is om mensen gerust te stellen en zorg dat ze ontspannen. </a:t>
            </a:r>
          </a:p>
          <a:p>
            <a:pPr lvl="2"/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4825" y="576064"/>
            <a:ext cx="9497175" cy="1196752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Controleren en observeren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5931" y="1772816"/>
            <a:ext cx="10427341" cy="4997152"/>
          </a:xfrm>
        </p:spPr>
        <p:txBody>
          <a:bodyPr>
            <a:normAutofit/>
          </a:bodyPr>
          <a:lstStyle/>
          <a:p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endParaRPr lang="nl-NL" dirty="0">
              <a:latin typeface="Calibri" pitchFamily="34" charset="0"/>
              <a:cs typeface="Calibri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5 regels met betrekking tot medicatie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Juiste tijd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Juiste persoon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Juiste medicatie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Juiste dosis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 Juiste manier van toediening</a:t>
            </a:r>
          </a:p>
          <a:p>
            <a:pPr lvl="2"/>
            <a:endParaRPr lang="nl-NL" dirty="0">
              <a:latin typeface="Calibri" pitchFamily="34" charset="0"/>
              <a:cs typeface="Calibri" pitchFamily="34" charset="0"/>
            </a:endParaRPr>
          </a:p>
          <a:p>
            <a:pPr lvl="2"/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nl-NL" dirty="0">
              <a:latin typeface="Calibri" pitchFamily="34" charset="0"/>
              <a:cs typeface="Calibri" pitchFamily="34" charset="0"/>
            </a:endParaRPr>
          </a:p>
          <a:p>
            <a:pPr lvl="2"/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buNone/>
            </a:pPr>
            <a:endParaRPr lang="nl-N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6787" y="490312"/>
            <a:ext cx="8197066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Controleren en observeren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357" y="1995660"/>
            <a:ext cx="10135146" cy="4525963"/>
          </a:xfrm>
        </p:spPr>
        <p:txBody>
          <a:bodyPr/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Observeren voor uitvoeren van de handeling</a:t>
            </a:r>
          </a:p>
          <a:p>
            <a:pPr lvl="2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Controleren van medicatie op: </a:t>
            </a:r>
          </a:p>
          <a:p>
            <a:pPr lvl="4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Juiste medicatie</a:t>
            </a:r>
          </a:p>
          <a:p>
            <a:pPr lvl="4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Houdbaarheidsdatum</a:t>
            </a:r>
          </a:p>
          <a:p>
            <a:pPr lvl="4"/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Dubbelchecken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Opdracht van arts duidelijk</a:t>
            </a:r>
          </a:p>
          <a:p>
            <a:pPr lvl="4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Begrijpt de zorgvrager de informatie</a:t>
            </a:r>
          </a:p>
          <a:p>
            <a:pPr lvl="4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Controleren van alle benodigdheden</a:t>
            </a:r>
          </a:p>
          <a:p>
            <a:pPr lvl="4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Werken volgens protocol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2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8151" y="432049"/>
            <a:ext cx="8981090" cy="12687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Controleren en observeren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2959" y="1590450"/>
            <a:ext cx="9383095" cy="4968005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Observeren tijdens de handeling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Plaatsbepaling (waar ga ik prikken)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Techniek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Reactie van de zorgvrager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Hygiëne</a:t>
            </a:r>
          </a:p>
          <a:p>
            <a:pPr marL="914400" lvl="2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Observeren na de handeling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heeft de zorgvrager het ervaren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Materialen op de juiste manier opruimen/weggooien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Registratie maken van de handeling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Bijzonderheden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Observeren op klachten/bijwerkingen medicatie</a:t>
            </a:r>
          </a:p>
          <a:p>
            <a:pPr marL="914400" lvl="2" indent="0">
              <a:buNone/>
            </a:pPr>
            <a:endParaRPr lang="nl-N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9379" y="576064"/>
            <a:ext cx="8229600" cy="1196752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Regels en voorschriften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0748" y="1630927"/>
            <a:ext cx="9185403" cy="5085184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Hygiëne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Handen wassen voor en na de handeling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Verpakte materialen gebruiken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Steriliteitsdatum controleren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Houdbaarheidsdatum controleren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Desinfecteren huid (alleen bij kwetsbare zorgvragers)</a:t>
            </a:r>
          </a:p>
          <a:p>
            <a:pPr marL="914400" lvl="2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Veiligheid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regels toepassen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Naaldencontainer gebruiken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Prikaccidenten voorkomen</a:t>
            </a:r>
          </a:p>
          <a:p>
            <a:pPr marL="914400" lvl="2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Ergonomisch werken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Zorg dat je op gelijke hoogte bent met de zorgvrager</a:t>
            </a:r>
          </a:p>
        </p:txBody>
      </p:sp>
    </p:spTree>
    <p:extLst>
      <p:ext uri="{BB962C8B-B14F-4D97-AF65-F5344CB8AC3E}">
        <p14:creationId xmlns:p14="http://schemas.microsoft.com/office/powerpoint/2010/main" val="33422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02773" y="543656"/>
            <a:ext cx="8610600" cy="1293028"/>
          </a:xfrm>
        </p:spPr>
        <p:txBody>
          <a:bodyPr/>
          <a:lstStyle/>
          <a:p>
            <a:pPr algn="l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Functies van de huid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5117" y="2286000"/>
            <a:ext cx="10846676" cy="4084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Bescherming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tegen mechanische, fysische en chemische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invloeden</a:t>
            </a:r>
          </a:p>
          <a:p>
            <a:pPr>
              <a:lnSpc>
                <a:spcPct val="90000"/>
              </a:lnSpc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Regelen van de lichaamstemperatuur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zweet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vasodilatatie en vasoconstrictie, onderhuids-vetweefsel voor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</a:p>
          <a:p>
            <a:pPr>
              <a:lnSpc>
                <a:spcPct val="90000"/>
              </a:lnSpc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Uitscheiden van zweet, talg, geuren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Zintuiglijke functie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koude, warmte, druk, tast 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pijnzintuigen</a:t>
            </a:r>
          </a:p>
          <a:p>
            <a:pPr>
              <a:lnSpc>
                <a:spcPct val="90000"/>
              </a:lnSpc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Vorming van vitamine D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o.i.v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 het zonlicht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7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1628" y="504057"/>
            <a:ext cx="8229600" cy="1340768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Regels en voorschriften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1687" y="1860850"/>
            <a:ext cx="10144533" cy="4525963"/>
          </a:xfrm>
        </p:spPr>
        <p:txBody>
          <a:bodyPr/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Kostenbewust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Verspil geen materialen, ga hier zuinig mee om</a:t>
            </a:r>
          </a:p>
          <a:p>
            <a:pPr marL="914400" lvl="2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Milieubewust werken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Maak gebruik van de juiste afvalcontainers en naaldencontainer</a:t>
            </a:r>
          </a:p>
          <a:p>
            <a:pPr marL="914400" lvl="2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Rechten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plichten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zorgvrager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Voorlichten van de zorgvrager over de handeling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2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8207" y="646386"/>
            <a:ext cx="8229600" cy="1340768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Evalueren en Rapporteren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1015" y="1779637"/>
            <a:ext cx="8229600" cy="4525963"/>
          </a:xfrm>
        </p:spPr>
        <p:txBody>
          <a:bodyPr/>
          <a:lstStyle/>
          <a:p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Rapportage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Wijze waarop zorgvrager injectie heeft ervaren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Datum, tijdstip en manier van toediening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Naam collega die dubbelcheck heeft uitgevoerd</a:t>
            </a:r>
          </a:p>
          <a:p>
            <a:pPr marL="914400" lvl="2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Evaluatie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Gewenste effect bereikt?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Klachten die wijzen op bijwerkingen?</a:t>
            </a:r>
          </a:p>
        </p:txBody>
      </p:sp>
    </p:spTree>
    <p:extLst>
      <p:ext uri="{BB962C8B-B14F-4D97-AF65-F5344CB8AC3E}">
        <p14:creationId xmlns:p14="http://schemas.microsoft.com/office/powerpoint/2010/main" val="7817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3255" y="221173"/>
            <a:ext cx="8229600" cy="12687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Injectiematerialen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3071" y="1916833"/>
            <a:ext cx="8229600" cy="514116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Desinfectie is niet meer noodzakelijk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Soorten naalden</a:t>
            </a: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Optrek/opzuignaalden</a:t>
            </a: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Subcutane injectienaalden: korte naalden (vanaf 25mm) met langgeslepen punt. Dikte van de huidplooi bepaalt de lengte van de naald.</a:t>
            </a: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Intramusculaire injectienaalden: langere naalden (vanaf 55mm) met langgeslepen punt.</a:t>
            </a: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 = schacht</a:t>
            </a: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 = lumen</a:t>
            </a: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3 = punt</a:t>
            </a: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4 = beschermhuls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98" y="4788470"/>
            <a:ext cx="4006415" cy="164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70" y="1047459"/>
            <a:ext cx="4616145" cy="17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3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3517" y="315310"/>
            <a:ext cx="8229600" cy="1196752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Injectiespuit ontluchten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3178" y="1512062"/>
            <a:ext cx="10772588" cy="4929411"/>
          </a:xfrm>
        </p:spPr>
        <p:txBody>
          <a:bodyPr/>
          <a:lstStyle/>
          <a:p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Voordat je de vloeistof gaat injecteren is het belangrijk om de spuit te ontluchten (niet bij kant en klaar spuiten)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Stap 0: vloeistof optrekken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Stap 1: spuit naar beneden houden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Stap 2: spuit omkeren zodat de luchtbel bovenin komt te zitten en tikken of de stamper naar boven drukken tot de luchtbel eruit is.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Stap 3: duw de naald in het dopje en leg de spuit klaar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 op!: spuit geen vloeistof weg en er mag geen vloeistof aan de buitenkant van de naald zitten (mogelijk irriterend op de huid)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 kant en klare spuiten dient de luchtbel er juist voor om te zorgen dat er geen rest medicatie achterblijft. Luchtbel moet aan de kant van de zuiger zitten.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257" y="2167276"/>
            <a:ext cx="1401316" cy="37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2083" y="382307"/>
            <a:ext cx="8229600" cy="12687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Subcutaan injecteren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2047" y="1871785"/>
            <a:ext cx="9006210" cy="5184576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Medicatie wordt ingebracht in het onderhuids vetweefsel waar het door de haarvaten in de bloedbaan wordt opgenomen.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Medicatie op waterbasis en suspensies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Klein risico op raken zenuwen en bloedvaten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Kleine hoeveelheden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Alleen toedienen op een plek waar bloedvoorziening  goed is en de huid onbeschadigd is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Buitenkant bovenarm, buikwand, buitenkant dijbeen.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Wisselen van plek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bindweefselvorming</a:t>
            </a:r>
          </a:p>
          <a:p>
            <a:endParaRPr lang="nl-N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4700" y="499070"/>
            <a:ext cx="8229600" cy="12687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Technieken subcutaan injecteren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6622" y="1767830"/>
            <a:ext cx="9950412" cy="4824536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Huidplooitechniek = injecteren in een huidplooi</a:t>
            </a:r>
          </a:p>
          <a:p>
            <a:pPr marL="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Huidplooi = laag vet zonder spierweefsel, los van onderliggende spierlagen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Pak de huid tussen duim en wijsvinger en beweeg de vinger wat op en neer. </a:t>
            </a:r>
          </a:p>
          <a:p>
            <a:pPr lvl="2"/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Kijk of het een dikke of dunne huidplooi is en bepaal de lengte van de naald.</a:t>
            </a:r>
          </a:p>
          <a:p>
            <a:pPr lvl="3"/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Dunne huidplooi; korte naald</a:t>
            </a:r>
          </a:p>
          <a:p>
            <a:pPr lvl="3"/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Dikke huidplooi; langere naald</a:t>
            </a:r>
          </a:p>
          <a:p>
            <a:pPr lvl="2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Breng de injectie met een snelle                                                                       beweging in de huidplooi in een hoek                                                                    van 45 a 60 graden</a:t>
            </a:r>
          </a:p>
          <a:p>
            <a:pPr marL="914400" lvl="2" indent="0">
              <a:buNone/>
            </a:pP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Calibri" pitchFamily="34" charset="0"/>
              <a:cs typeface="Calibri" pitchFamily="34" charset="0"/>
            </a:endParaRPr>
          </a:p>
          <a:p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endParaRPr lang="nl-NL" dirty="0">
              <a:latin typeface="Calibri" pitchFamily="34" charset="0"/>
              <a:cs typeface="Calibri" pitchFamily="34" charset="0"/>
            </a:endParaRPr>
          </a:p>
          <a:p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17" y="4180098"/>
            <a:ext cx="3238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560299"/>
            <a:ext cx="8229600" cy="1196752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Technieken subcutaan injecteren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4752" y="1757051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Loodrechttechniek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Gebruik korte naalden</a:t>
            </a:r>
          </a:p>
          <a:p>
            <a:pPr lvl="2"/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Snelle beweging loodrecht in de huid (bv bij heparine en insuline)</a:t>
            </a:r>
          </a:p>
          <a:p>
            <a:pPr lvl="2"/>
            <a:endParaRPr lang="nl-N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Naald ook weer snel terugtrekken en de huid tegenhouden</a:t>
            </a:r>
          </a:p>
          <a:p>
            <a:pPr lvl="2"/>
            <a:endParaRPr lang="nl-NL" dirty="0">
              <a:latin typeface="Calibri" pitchFamily="34" charset="0"/>
              <a:cs typeface="Calibri" pitchFamily="34" charset="0"/>
            </a:endParaRPr>
          </a:p>
          <a:p>
            <a:pPr lvl="2"/>
            <a:endParaRPr lang="nl-N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79" y="4020032"/>
            <a:ext cx="3816424" cy="255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1269" y="567559"/>
            <a:ext cx="8229600" cy="1412776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Film subcutaan injecteren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8538" y="1628801"/>
            <a:ext cx="9848710" cy="4525963"/>
          </a:xfrm>
        </p:spPr>
        <p:txBody>
          <a:bodyPr/>
          <a:lstStyle/>
          <a:p>
            <a:endParaRPr lang="nl-NL" dirty="0" smtClean="0">
              <a:latin typeface="Calibri" pitchFamily="34" charset="0"/>
              <a:cs typeface="Calibri" pitchFamily="34" charset="0"/>
            </a:endParaRPr>
          </a:p>
          <a:p>
            <a:endParaRPr lang="nl-NL" dirty="0">
              <a:latin typeface="Calibri" pitchFamily="34" charset="0"/>
              <a:cs typeface="Calibri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http://www.instructivity.nl/films-abc.php?filmpje=Injecteren,%20subcutaan&amp;code=Injecterensubcutaan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5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4689" y="472966"/>
            <a:ext cx="8229600" cy="1052736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Intramusculair injecteren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7173" y="1646691"/>
            <a:ext cx="9333186" cy="5947905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Intramusculair injecteren = in een spier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injecteren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Deze vorm van injecteren wordt toegepast als medicatie snel moet worden opgenomen.  (Bloedcirculatie in de spieren is groter.) 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Medicatie die subcutaan irriterend kan zijn, kan wel intramusculair worden toegediend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Groter risico op raken bloedvat/zenuw, daarom spuiten op plekken waar grote spierbundels zich bevinden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de BBB plaatsen: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Bovenste Buitenste Bilkwadrant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Bovenste Buitenste middenstuk Bovenbeen</a:t>
            </a: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Deltaspier bovenarm</a:t>
            </a:r>
          </a:p>
          <a:p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7" y="1646691"/>
            <a:ext cx="1373311" cy="169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88" y="4703815"/>
            <a:ext cx="1845007" cy="204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3" y="3806932"/>
            <a:ext cx="1229295" cy="27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0" y="378373"/>
            <a:ext cx="8229600" cy="12687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Intramusculair injecteren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248" y="1788582"/>
            <a:ext cx="11409055" cy="4880232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Rangeertechniek (met name bij injecteren in het bovenbeen) 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Trek de huid strak naar achteren en steek de injectie loodrecht in de huid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Injecteer de vloeistof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Laat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huid los (gaatje in de spier wordt dan afgesloten zodat vloeistof niet wegloopt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 het uitnemen van de spuit uit de huid, meteen een watje/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depper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op de insteekplaats houden</a:t>
            </a:r>
          </a:p>
          <a:p>
            <a:pPr lvl="2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Stretchtechniek 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Neem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spier tussen duim en wijsvinger van de ene hand en trek de huid wat strakker. Breng de injectienaald loodrecht door de strak getrokken huid in de spier.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://www.instructivity.nl/films-abc.php?filmpje=Injecteren,%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20intramusculair&amp;code=Injecterenintramusculair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62612" y="388140"/>
            <a:ext cx="6553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000" dirty="0"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Anatomie huid</a:t>
            </a:r>
          </a:p>
        </p:txBody>
      </p:sp>
      <p:sp>
        <p:nvSpPr>
          <p:cNvPr id="3" name="Rechthoek 2"/>
          <p:cNvSpPr/>
          <p:nvPr/>
        </p:nvSpPr>
        <p:spPr>
          <a:xfrm>
            <a:off x="1292772" y="1988840"/>
            <a:ext cx="9123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Opbouw van de huid:</a:t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1. Opperhuid (epidermis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2. Lederhuid (dermis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3. Onderhuids bindweefsel (subcutis)</a:t>
            </a:r>
          </a:p>
        </p:txBody>
      </p:sp>
    </p:spTree>
    <p:extLst>
      <p:ext uri="{BB962C8B-B14F-4D97-AF65-F5344CB8AC3E}">
        <p14:creationId xmlns:p14="http://schemas.microsoft.com/office/powerpoint/2010/main" val="2297113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3288" y="283779"/>
            <a:ext cx="8229600" cy="112474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2607" y="1916833"/>
            <a:ext cx="11366938" cy="4857403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Slechte resorptie geneesmiddel (wordt niet goed opgenomen)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Beschadiging van het weefsel; dit kan voorkomen worden door wisselen van plek voor injectie en lengte van de naalden goed af te stemmen op de zorgvrager.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Overgevoeligheid voor geneesmiddel: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Roodheid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Jeuk</a:t>
            </a:r>
          </a:p>
          <a:p>
            <a:pPr lvl="2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Shock (ademhalingsproblemen, duizeligheid, transpireren en bleekheid)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ARTS!</a:t>
            </a:r>
          </a:p>
          <a:p>
            <a:pPr lvl="2"/>
            <a:endParaRPr lang="nl-NL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2"/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5407" y="472966"/>
            <a:ext cx="8229600" cy="1052736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Fouten en prikaccidenten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2152" y="1700809"/>
            <a:ext cx="9898344" cy="4929411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Overdosering van het geneesmiddel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Toediening van het verkeerde geneesmiddel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Prikaccident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Fout gemaakt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melden aan arts  FOBO; commissie fouten en bijna ongevallen = sinds ‘97 MIP (Melding Incidenten Patiëntenzorg) melding maken  commissie gaat op zoek naar oorzaken van fouten.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Prikaccident  wondje laten bloeden, schoon spoelen, melding maken.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 descr="3d mens met vraagteken Royalty-vrije Stock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564905"/>
            <a:ext cx="2736304" cy="40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4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2" y="1237522"/>
            <a:ext cx="8322956" cy="49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692" y="477416"/>
            <a:ext cx="8610600" cy="1295400"/>
          </a:xfrm>
        </p:spPr>
        <p:txBody>
          <a:bodyPr/>
          <a:lstStyle/>
          <a:p>
            <a:pPr algn="l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Anatomie huid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0855" y="280486"/>
            <a:ext cx="8610600" cy="1295400"/>
          </a:xfrm>
        </p:spPr>
        <p:txBody>
          <a:bodyPr/>
          <a:lstStyle/>
          <a:p>
            <a:pPr algn="l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opperhuid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14409" y="1916833"/>
            <a:ext cx="9070023" cy="4220047"/>
          </a:xfrm>
        </p:spPr>
        <p:txBody>
          <a:bodyPr>
            <a:normAutofit/>
          </a:bodyPr>
          <a:lstStyle/>
          <a:p>
            <a:pPr marL="609600" indent="-609600">
              <a:buNone/>
              <a:tabLst>
                <a:tab pos="2697163" algn="l"/>
                <a:tab pos="36734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Bestaat uit 3 lagen</a:t>
            </a:r>
          </a:p>
          <a:p>
            <a:pPr marL="609600" indent="-609600">
              <a:buFont typeface="Wingdings" pitchFamily="2" charset="2"/>
              <a:buAutoNum type="alphaLcPeriod"/>
              <a:tabLst>
                <a:tab pos="2697163" algn="l"/>
                <a:tab pos="36734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Hoornlaag (dode cellen)</a:t>
            </a:r>
          </a:p>
          <a:p>
            <a:pPr marL="609600" indent="-609600">
              <a:buFont typeface="Wingdings" pitchFamily="2" charset="2"/>
              <a:buAutoNum type="alphaLcPeriod"/>
              <a:tabLst>
                <a:tab pos="2697163" algn="l"/>
                <a:tab pos="36734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Slijmlaag (levende cellen)</a:t>
            </a:r>
          </a:p>
          <a:p>
            <a:pPr marL="609600" indent="-609600">
              <a:buFont typeface="Wingdings" pitchFamily="2" charset="2"/>
              <a:buAutoNum type="alphaLcPeriod"/>
              <a:tabLst>
                <a:tab pos="2697163" algn="l"/>
                <a:tab pos="3673475" algn="l"/>
              </a:tabLst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Kiemlaag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 aanmaak huidcellen gemaakt (kiemen) tevens pigmentcellen.</a:t>
            </a:r>
          </a:p>
          <a:p>
            <a:pPr marL="609600" indent="-609600">
              <a:buNone/>
              <a:tabLst>
                <a:tab pos="2697163" algn="l"/>
                <a:tab pos="3673475" algn="l"/>
              </a:tabLst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None/>
              <a:tabLst>
                <a:tab pos="2697163" algn="l"/>
                <a:tab pos="36734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opperhuid wordt ongeveer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1x per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maand vernieuwd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45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1972" y="244623"/>
            <a:ext cx="5194739" cy="1600200"/>
          </a:xfrm>
        </p:spPr>
        <p:txBody>
          <a:bodyPr>
            <a:normAutofit/>
          </a:bodyPr>
          <a:lstStyle/>
          <a:p>
            <a:pPr algn="l"/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 lederhuid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0752" y="1750487"/>
            <a:ext cx="4860958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1. Zweetklieren</a:t>
            </a:r>
          </a:p>
          <a:p>
            <a:pPr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2. Talgklieren</a:t>
            </a:r>
          </a:p>
          <a:p>
            <a:pPr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3. Geurklieren</a:t>
            </a:r>
          </a:p>
          <a:p>
            <a:pPr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4. Haarwortel</a:t>
            </a:r>
          </a:p>
          <a:p>
            <a:pPr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5. Haarspier</a:t>
            </a:r>
          </a:p>
          <a:p>
            <a:pPr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6. Zenuwen + bloedvaten</a:t>
            </a:r>
          </a:p>
          <a:p>
            <a:pPr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7. Zintuigcellen: druk-tast-warmte-koude en pijn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Picture 4" descr="00huidm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2" y="2146182"/>
            <a:ext cx="5365989" cy="448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6241" y="296083"/>
            <a:ext cx="4114800" cy="1600200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Onderhuids bindweefsel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2629" y="324152"/>
            <a:ext cx="6510618" cy="5471925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onderste laag. Deze laag bestaat voornamelijk uit vet. Dat vet dient als stootkussen en is je opgebouwde laag reservevoedsel. Het werkt isolerend, dus het houdt je warm.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66" y="4221088"/>
            <a:ext cx="612068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8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9272" y="378373"/>
            <a:ext cx="8229600" cy="126876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Injecteren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7697" y="2034012"/>
            <a:ext cx="9675819" cy="4525963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Injecteren = het inbrengen van vocht in weefsels of vaten van het lichaam met behulp van een holle naald.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injecteren?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Opname van medicatie via het maag/darmstelsel verloopt te traag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Werking medicatie wordt beïnvloedt door spijsverteringssappen</a:t>
            </a:r>
          </a:p>
          <a:p>
            <a:pPr lvl="2"/>
            <a:r>
              <a:rPr lang="nl-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Onmogelijk om medicatie oraal in te nemen</a:t>
            </a:r>
          </a:p>
          <a:p>
            <a:pPr lvl="2"/>
            <a:endParaRPr lang="nl-N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40979" y="1772817"/>
            <a:ext cx="1053136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18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Manieren van injecteren:</a:t>
            </a:r>
          </a:p>
          <a:p>
            <a:pPr marL="1371600" lvl="2" indent="-457200" fontAlgn="base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Intramusculair (in een spier)</a:t>
            </a:r>
          </a:p>
          <a:p>
            <a:pPr marL="1371600" lvl="2" indent="-457200" fontAlgn="base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Subcutaan (onder de huid)</a:t>
            </a:r>
          </a:p>
          <a:p>
            <a:pPr marL="1371600" lvl="2" indent="-457200" fontAlgn="base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Intracutaan (in de huid)</a:t>
            </a:r>
          </a:p>
          <a:p>
            <a:pPr lvl="2" fontAlgn="base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18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Nadeel van injecteren: beschadiging van de huid, mogelijk veroorzaken van infecties</a:t>
            </a:r>
          </a:p>
        </p:txBody>
      </p:sp>
    </p:spTree>
    <p:extLst>
      <p:ext uri="{BB962C8B-B14F-4D97-AF65-F5344CB8AC3E}">
        <p14:creationId xmlns:p14="http://schemas.microsoft.com/office/powerpoint/2010/main" val="12605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1895</TotalTime>
  <Words>1493</Words>
  <Application>Microsoft Office PowerPoint</Application>
  <PresentationFormat>Breedbeeld</PresentationFormat>
  <Paragraphs>288</Paragraphs>
  <Slides>32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SimSun-ExtB</vt:lpstr>
      <vt:lpstr>Arial</vt:lpstr>
      <vt:lpstr>Calibri</vt:lpstr>
      <vt:lpstr>Century Gothic</vt:lpstr>
      <vt:lpstr>Times New Roman</vt:lpstr>
      <vt:lpstr>Wingdings</vt:lpstr>
      <vt:lpstr>Condensspoor</vt:lpstr>
      <vt:lpstr>Module 8: verpleegtechnisch handelen 1</vt:lpstr>
      <vt:lpstr>Functies van de huid</vt:lpstr>
      <vt:lpstr>PowerPoint-presentatie</vt:lpstr>
      <vt:lpstr>Anatomie huid</vt:lpstr>
      <vt:lpstr>De opperhuid</vt:lpstr>
      <vt:lpstr>De lederhuid</vt:lpstr>
      <vt:lpstr>Onderhuids bindweefsel</vt:lpstr>
      <vt:lpstr>Injecteren</vt:lpstr>
      <vt:lpstr>PowerPoint-presentatie</vt:lpstr>
      <vt:lpstr>PowerPoint-presentatie</vt:lpstr>
      <vt:lpstr>Plaatsen voor injectie</vt:lpstr>
      <vt:lpstr>PowerPoint-presentatie</vt:lpstr>
      <vt:lpstr>Injecteer nooit in:</vt:lpstr>
      <vt:lpstr>PowerPoint-presentatie</vt:lpstr>
      <vt:lpstr>Informeren van de zorgvrager</vt:lpstr>
      <vt:lpstr>Controleren en observeren</vt:lpstr>
      <vt:lpstr>Controleren en observeren</vt:lpstr>
      <vt:lpstr>Controleren en observeren</vt:lpstr>
      <vt:lpstr>Regels en voorschriften</vt:lpstr>
      <vt:lpstr>Regels en voorschriften 2</vt:lpstr>
      <vt:lpstr>Evalueren en Rapporteren</vt:lpstr>
      <vt:lpstr>Injectiematerialen</vt:lpstr>
      <vt:lpstr>Injectiespuit ontluchten</vt:lpstr>
      <vt:lpstr>Subcutaan injecteren</vt:lpstr>
      <vt:lpstr>Technieken subcutaan injecteren</vt:lpstr>
      <vt:lpstr>Technieken subcutaan injecteren</vt:lpstr>
      <vt:lpstr>Film subcutaan injecteren</vt:lpstr>
      <vt:lpstr>Intramusculair injecteren</vt:lpstr>
      <vt:lpstr>Intramusculair injecteren</vt:lpstr>
      <vt:lpstr>Complicaties</vt:lpstr>
      <vt:lpstr>Fouten en prikaccidenten</vt:lpstr>
      <vt:lpstr>Vragen?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Maessen, Joyce</dc:creator>
  <cp:lastModifiedBy>Maessen, Joyce</cp:lastModifiedBy>
  <cp:revision>81</cp:revision>
  <dcterms:created xsi:type="dcterms:W3CDTF">2017-02-16T13:44:01Z</dcterms:created>
  <dcterms:modified xsi:type="dcterms:W3CDTF">2019-01-10T08:49:47Z</dcterms:modified>
</cp:coreProperties>
</file>